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62" r:id="rId5"/>
    <p:sldId id="263" r:id="rId6"/>
    <p:sldId id="257" r:id="rId7"/>
    <p:sldId id="258" r:id="rId8"/>
    <p:sldId id="265" r:id="rId9"/>
    <p:sldId id="271" r:id="rId10"/>
    <p:sldId id="259" r:id="rId11"/>
    <p:sldId id="260" r:id="rId12"/>
    <p:sldId id="268" r:id="rId13"/>
    <p:sldId id="267" r:id="rId14"/>
    <p:sldId id="269" r:id="rId15"/>
    <p:sldId id="270" r:id="rId16"/>
    <p:sldId id="273" r:id="rId17"/>
    <p:sldId id="272" r:id="rId18"/>
    <p:sldId id="274" r:id="rId19"/>
    <p:sldId id="27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0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6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1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6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8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39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1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1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1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6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1C984-69EA-4C69-A138-4840491B46A2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995F7-9CDB-49D4-99FB-EC9561C27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16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Photos and Questions re: the Trachea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5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60" y="-2606040"/>
            <a:ext cx="121654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990" y="50028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tissue do you find next to the lumen? (answer: A)</a:t>
            </a:r>
          </a:p>
          <a:p>
            <a:pPr marL="342900" indent="-342900">
              <a:buAutoNum type="alphaLcParenR"/>
            </a:pPr>
            <a:r>
              <a:rPr lang="en-US" dirty="0"/>
              <a:t>epithelial</a:t>
            </a:r>
          </a:p>
          <a:p>
            <a:pPr marL="342900" indent="-342900">
              <a:buAutoNum type="alphaLcParenR"/>
            </a:pPr>
            <a:r>
              <a:rPr lang="en-US" dirty="0"/>
              <a:t>connective</a:t>
            </a:r>
          </a:p>
          <a:p>
            <a:pPr marL="342900" indent="-342900">
              <a:buAutoNum type="alphaLcParenR"/>
            </a:pPr>
            <a:r>
              <a:rPr lang="en-US" dirty="0"/>
              <a:t>muscle</a:t>
            </a:r>
          </a:p>
          <a:p>
            <a:pPr marL="342900" indent="-342900">
              <a:buAutoNum type="alphaLcParenR"/>
            </a:pPr>
            <a:r>
              <a:rPr lang="en-US" dirty="0"/>
              <a:t>neural</a:t>
            </a:r>
          </a:p>
        </p:txBody>
      </p:sp>
    </p:spTree>
    <p:extLst>
      <p:ext uri="{BB962C8B-B14F-4D97-AF65-F5344CB8AC3E}">
        <p14:creationId xmlns:p14="http://schemas.microsoft.com/office/powerpoint/2010/main" val="6014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epithelium does this tissue have? (answer: D)</a:t>
            </a:r>
          </a:p>
          <a:p>
            <a:pPr marL="342900" indent="-342900">
              <a:buAutoNum type="alphaLcParenR"/>
            </a:pPr>
            <a:r>
              <a:rPr lang="en-US" dirty="0"/>
              <a:t>simple squamous epithelium</a:t>
            </a:r>
          </a:p>
          <a:p>
            <a:pPr marL="342900" indent="-342900">
              <a:buAutoNum type="alphaLcParenR"/>
            </a:pPr>
            <a:r>
              <a:rPr lang="en-US" dirty="0"/>
              <a:t>simple columnar epithelium</a:t>
            </a:r>
          </a:p>
          <a:p>
            <a:pPr marL="342900" indent="-342900">
              <a:buAutoNum type="alphaLcParenR"/>
            </a:pPr>
            <a:r>
              <a:rPr lang="en-US" dirty="0"/>
              <a:t>stratified squamous epithelium</a:t>
            </a:r>
          </a:p>
          <a:p>
            <a:pPr marL="342900" indent="-342900">
              <a:buAutoNum type="alphaLcParenR"/>
            </a:pPr>
            <a:r>
              <a:rPr lang="en-US" dirty="0"/>
              <a:t>pseudostratified ciliated columnar epithelium</a:t>
            </a:r>
          </a:p>
        </p:txBody>
      </p:sp>
    </p:spTree>
    <p:extLst>
      <p:ext uri="{BB962C8B-B14F-4D97-AF65-F5344CB8AC3E}">
        <p14:creationId xmlns:p14="http://schemas.microsoft.com/office/powerpoint/2010/main" val="3328169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1" y="-263496"/>
            <a:ext cx="121654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Epithelium always sits on a _______. (answer: C)</a:t>
            </a:r>
          </a:p>
          <a:p>
            <a:pPr marL="342900" indent="-342900">
              <a:buAutoNum type="alphaLcParenR"/>
            </a:pPr>
            <a:r>
              <a:rPr lang="en-US" dirty="0"/>
              <a:t>blood vessel</a:t>
            </a:r>
          </a:p>
          <a:p>
            <a:pPr marL="342900" indent="-342900">
              <a:buAutoNum type="alphaLcParenR"/>
            </a:pPr>
            <a:r>
              <a:rPr lang="en-US" dirty="0"/>
              <a:t>dermal papilla</a:t>
            </a:r>
          </a:p>
          <a:p>
            <a:pPr marL="342900" indent="-342900">
              <a:buAutoNum type="alphaLcParenR"/>
            </a:pPr>
            <a:r>
              <a:rPr lang="en-US" dirty="0"/>
              <a:t>basement membrane</a:t>
            </a:r>
          </a:p>
          <a:p>
            <a:pPr marL="342900" indent="-342900">
              <a:buAutoNum type="alphaLcParenR"/>
            </a:pPr>
            <a:r>
              <a:rPr lang="en-US" dirty="0"/>
              <a:t>mesothelial lining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0355580" y="1634490"/>
            <a:ext cx="137160" cy="424053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1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22" y="11430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tissue do we see under the basement membrane? (answer: B)</a:t>
            </a:r>
          </a:p>
          <a:p>
            <a:pPr marL="342900" indent="-342900">
              <a:buAutoNum type="alphaLcParenR"/>
            </a:pPr>
            <a:r>
              <a:rPr lang="en-US" dirty="0"/>
              <a:t>bone</a:t>
            </a:r>
          </a:p>
          <a:p>
            <a:pPr marL="342900" indent="-342900">
              <a:buAutoNum type="alphaLcParenR"/>
            </a:pPr>
            <a:r>
              <a:rPr lang="en-US" dirty="0"/>
              <a:t>cartilage</a:t>
            </a:r>
          </a:p>
          <a:p>
            <a:pPr marL="342900" indent="-342900">
              <a:buAutoNum type="alphaLcParenR"/>
            </a:pPr>
            <a:r>
              <a:rPr lang="en-US" dirty="0"/>
              <a:t>blood</a:t>
            </a:r>
          </a:p>
          <a:p>
            <a:pPr marL="342900" indent="-342900">
              <a:buAutoNum type="alphaLcParenR"/>
            </a:pPr>
            <a:r>
              <a:rPr lang="en-US" dirty="0"/>
              <a:t>ligaments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8830" y="1206192"/>
            <a:ext cx="43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9010" y="975360"/>
            <a:ext cx="43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685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2" y="-1761143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95" y="-1445148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Cartilage is a subtype of ______  tissue. (answer: B)</a:t>
            </a:r>
          </a:p>
          <a:p>
            <a:pPr marL="342900" indent="-342900">
              <a:buAutoNum type="alphaLcParenR"/>
            </a:pPr>
            <a:r>
              <a:rPr lang="en-US" dirty="0"/>
              <a:t>epithelial</a:t>
            </a:r>
          </a:p>
          <a:p>
            <a:pPr marL="342900" indent="-342900">
              <a:buAutoNum type="alphaLcParenR"/>
            </a:pPr>
            <a:r>
              <a:rPr lang="en-US" dirty="0"/>
              <a:t>connective</a:t>
            </a:r>
          </a:p>
          <a:p>
            <a:pPr marL="342900" indent="-342900">
              <a:buAutoNum type="alphaLcParenR"/>
            </a:pPr>
            <a:r>
              <a:rPr lang="en-US" dirty="0"/>
              <a:t>muscle</a:t>
            </a:r>
          </a:p>
          <a:p>
            <a:pPr marL="342900" indent="-342900">
              <a:buAutoNum type="alphaLcParenR"/>
            </a:pPr>
            <a:r>
              <a:rPr lang="en-US" dirty="0"/>
              <a:t>neural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8830" y="1206192"/>
            <a:ext cx="43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9010" y="975360"/>
            <a:ext cx="43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824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774" y="-263496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13" y="-293370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organ is this? (answer: B)</a:t>
            </a:r>
          </a:p>
          <a:p>
            <a:pPr marL="342900" indent="-342900">
              <a:buAutoNum type="alphaLcParenR"/>
            </a:pPr>
            <a:r>
              <a:rPr lang="en-US" dirty="0"/>
              <a:t>the trachea</a:t>
            </a:r>
          </a:p>
          <a:p>
            <a:pPr marL="342900" indent="-342900">
              <a:buAutoNum type="alphaLcParenR"/>
            </a:pPr>
            <a:r>
              <a:rPr lang="en-US" dirty="0"/>
              <a:t>the esophagus</a:t>
            </a:r>
          </a:p>
          <a:p>
            <a:pPr marL="342900" indent="-342900">
              <a:buAutoNum type="alphaLcParenR"/>
            </a:pPr>
            <a:r>
              <a:rPr lang="en-US" dirty="0"/>
              <a:t>the ureter</a:t>
            </a:r>
          </a:p>
          <a:p>
            <a:pPr marL="342900" indent="-342900">
              <a:buAutoNum type="alphaLcParenR"/>
            </a:pPr>
            <a:r>
              <a:rPr lang="en-US" dirty="0"/>
              <a:t>the colon</a:t>
            </a:r>
          </a:p>
        </p:txBody>
      </p:sp>
    </p:spTree>
    <p:extLst>
      <p:ext uri="{BB962C8B-B14F-4D97-AF65-F5344CB8AC3E}">
        <p14:creationId xmlns:p14="http://schemas.microsoft.com/office/powerpoint/2010/main" val="316083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22" y="11430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organ system contains the trachea? (answer: C)</a:t>
            </a:r>
          </a:p>
          <a:p>
            <a:pPr marL="342900" indent="-342900">
              <a:buAutoNum type="alphaLcParenR"/>
            </a:pPr>
            <a:r>
              <a:rPr lang="en-US" dirty="0"/>
              <a:t>the digestive system</a:t>
            </a:r>
          </a:p>
          <a:p>
            <a:pPr marL="342900" indent="-342900">
              <a:buAutoNum type="alphaLcParenR"/>
            </a:pPr>
            <a:r>
              <a:rPr lang="en-US" dirty="0"/>
              <a:t>the cardiovascular system</a:t>
            </a:r>
          </a:p>
          <a:p>
            <a:pPr marL="342900" indent="-342900">
              <a:buAutoNum type="alphaLcParenR"/>
            </a:pPr>
            <a:r>
              <a:rPr lang="en-US" dirty="0"/>
              <a:t>the respiratory system</a:t>
            </a:r>
          </a:p>
          <a:p>
            <a:pPr marL="342900" indent="-342900">
              <a:buAutoNum type="alphaLcParenR"/>
            </a:pPr>
            <a:r>
              <a:rPr lang="en-US" dirty="0"/>
              <a:t>the immune system</a:t>
            </a:r>
          </a:p>
        </p:txBody>
      </p:sp>
    </p:spTree>
    <p:extLst>
      <p:ext uri="{BB962C8B-B14F-4D97-AF65-F5344CB8AC3E}">
        <p14:creationId xmlns:p14="http://schemas.microsoft.com/office/powerpoint/2010/main" val="996085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0560" y="4892040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body, what substance is found inside this organ? (answer: D)</a:t>
            </a:r>
          </a:p>
          <a:p>
            <a:pPr marL="342900" indent="-342900">
              <a:buAutoNum type="alphaLcParenR"/>
            </a:pPr>
            <a:r>
              <a:rPr lang="en-US" dirty="0"/>
              <a:t>cerebrospinal fluid</a:t>
            </a:r>
          </a:p>
          <a:p>
            <a:pPr marL="342900" indent="-342900">
              <a:buAutoNum type="alphaLcParenR"/>
            </a:pPr>
            <a:r>
              <a:rPr lang="en-US" dirty="0"/>
              <a:t>blood</a:t>
            </a:r>
          </a:p>
          <a:p>
            <a:pPr marL="342900" indent="-342900">
              <a:buAutoNum type="alphaLcParenR"/>
            </a:pPr>
            <a:r>
              <a:rPr lang="en-US" dirty="0"/>
              <a:t>food</a:t>
            </a:r>
          </a:p>
          <a:p>
            <a:pPr marL="342900" indent="-342900">
              <a:buAutoNum type="alphaLcParenR"/>
            </a:pPr>
            <a:r>
              <a:rPr lang="en-US" dirty="0"/>
              <a:t>air</a:t>
            </a:r>
          </a:p>
        </p:txBody>
      </p:sp>
    </p:spTree>
    <p:extLst>
      <p:ext uri="{BB962C8B-B14F-4D97-AF65-F5344CB8AC3E}">
        <p14:creationId xmlns:p14="http://schemas.microsoft.com/office/powerpoint/2010/main" val="255341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this tissue have cilia? (answer: B)</a:t>
            </a:r>
          </a:p>
          <a:p>
            <a:pPr marL="342900" indent="-342900">
              <a:buAutoNum type="alphaLcParenR"/>
            </a:pPr>
            <a:r>
              <a:rPr lang="en-US" dirty="0"/>
              <a:t>to move the air along</a:t>
            </a:r>
          </a:p>
          <a:p>
            <a:pPr marL="342900" indent="-342900">
              <a:buAutoNum type="alphaLcParenR"/>
            </a:pPr>
            <a:r>
              <a:rPr lang="en-US" dirty="0"/>
              <a:t>to help clear dust particles and pathogens</a:t>
            </a:r>
          </a:p>
          <a:p>
            <a:pPr marL="342900" indent="-342900">
              <a:buAutoNum type="alphaLcParenR"/>
            </a:pPr>
            <a:r>
              <a:rPr lang="en-US" dirty="0"/>
              <a:t>to make mucous</a:t>
            </a:r>
          </a:p>
          <a:p>
            <a:pPr marL="342900" indent="-342900">
              <a:buAutoNum type="alphaLcParenR"/>
            </a:pPr>
            <a:r>
              <a:rPr lang="en-US" dirty="0"/>
              <a:t>to absorb nutrients</a:t>
            </a:r>
          </a:p>
        </p:txBody>
      </p:sp>
    </p:spTree>
    <p:extLst>
      <p:ext uri="{BB962C8B-B14F-4D97-AF65-F5344CB8AC3E}">
        <p14:creationId xmlns:p14="http://schemas.microsoft.com/office/powerpoint/2010/main" val="11708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22" y="11430"/>
            <a:ext cx="5128026" cy="289029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31870" y="511717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this organ have cartilage? (answer: A)</a:t>
            </a:r>
          </a:p>
          <a:p>
            <a:pPr marL="342900" indent="-342900">
              <a:buAutoNum type="alphaLcParenR"/>
            </a:pPr>
            <a:r>
              <a:rPr lang="en-US" dirty="0"/>
              <a:t>to hold the trachea open while you breathe</a:t>
            </a:r>
          </a:p>
          <a:p>
            <a:pPr marL="342900" indent="-342900">
              <a:buAutoNum type="alphaLcParenR"/>
            </a:pPr>
            <a:r>
              <a:rPr lang="en-US" dirty="0"/>
              <a:t>to protect the lungs from food you eat</a:t>
            </a:r>
          </a:p>
          <a:p>
            <a:pPr marL="342900" indent="-342900">
              <a:buAutoNum type="alphaLcParenR"/>
            </a:pPr>
            <a:r>
              <a:rPr lang="en-US" dirty="0"/>
              <a:t>to aid in digestion</a:t>
            </a:r>
          </a:p>
          <a:p>
            <a:pPr marL="342900" indent="-342900">
              <a:buAutoNum type="alphaLcParenR"/>
            </a:pPr>
            <a:r>
              <a:rPr lang="en-US" dirty="0"/>
              <a:t>to make mucous for the </a:t>
            </a:r>
            <a:r>
              <a:rPr lang="en-US" dirty="0" err="1"/>
              <a:t>mucociliary</a:t>
            </a:r>
            <a:r>
              <a:rPr lang="en-US" dirty="0"/>
              <a:t> escalator</a:t>
            </a:r>
          </a:p>
        </p:txBody>
      </p:sp>
    </p:spTree>
    <p:extLst>
      <p:ext uri="{BB962C8B-B14F-4D97-AF65-F5344CB8AC3E}">
        <p14:creationId xmlns:p14="http://schemas.microsoft.com/office/powerpoint/2010/main" val="215905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Trachea pictures (low, medium, higher power)</a:t>
            </a:r>
          </a:p>
        </p:txBody>
      </p:sp>
    </p:spTree>
    <p:extLst>
      <p:ext uri="{BB962C8B-B14F-4D97-AF65-F5344CB8AC3E}">
        <p14:creationId xmlns:p14="http://schemas.microsoft.com/office/powerpoint/2010/main" val="165657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10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7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8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the Trachea (3 photos) </a:t>
            </a:r>
          </a:p>
        </p:txBody>
      </p:sp>
    </p:spTree>
    <p:extLst>
      <p:ext uri="{BB962C8B-B14F-4D97-AF65-F5344CB8AC3E}">
        <p14:creationId xmlns:p14="http://schemas.microsoft.com/office/powerpoint/2010/main" val="53271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  <a:ln w="31750"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8717973" y="3044536"/>
            <a:ext cx="1246909" cy="1693719"/>
            <a:chOff x="8717973" y="3044536"/>
            <a:chExt cx="1246909" cy="1693719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9133609" y="3356264"/>
              <a:ext cx="426027" cy="1381991"/>
            </a:xfrm>
            <a:prstGeom prst="straightConnector1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8717973" y="3044536"/>
              <a:ext cx="1246909" cy="43641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H="1" flipV="1">
            <a:off x="2576600" y="5200305"/>
            <a:ext cx="1058140" cy="949035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52353" y="5014306"/>
            <a:ext cx="1246909" cy="436419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40580" y="5014306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there a straight line here? (answer: B)</a:t>
            </a:r>
          </a:p>
          <a:p>
            <a:pPr marL="342900" indent="-342900">
              <a:buAutoNum type="alphaLcParenR"/>
            </a:pPr>
            <a:r>
              <a:rPr lang="en-US" dirty="0"/>
              <a:t>It’s the edge of the organ.</a:t>
            </a:r>
          </a:p>
          <a:p>
            <a:pPr marL="342900" indent="-342900">
              <a:buAutoNum type="alphaLcParenR"/>
            </a:pPr>
            <a:r>
              <a:rPr lang="en-US" dirty="0"/>
              <a:t>The tissue was cut here during preparation.</a:t>
            </a:r>
          </a:p>
          <a:p>
            <a:pPr marL="342900" indent="-342900">
              <a:buAutoNum type="alphaLcParenR"/>
            </a:pPr>
            <a:r>
              <a:rPr lang="en-US" dirty="0"/>
              <a:t>This is where you find skin.</a:t>
            </a:r>
          </a:p>
          <a:p>
            <a:pPr marL="342900" indent="-342900">
              <a:buAutoNum type="alphaLcParenR"/>
            </a:pPr>
            <a:r>
              <a:rPr lang="en-US" dirty="0"/>
              <a:t>This is the lumen.</a:t>
            </a:r>
          </a:p>
        </p:txBody>
      </p:sp>
    </p:spTree>
    <p:extLst>
      <p:ext uri="{BB962C8B-B14F-4D97-AF65-F5344CB8AC3E}">
        <p14:creationId xmlns:p14="http://schemas.microsoft.com/office/powerpoint/2010/main" val="172595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4840" y="4892040"/>
            <a:ext cx="725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you find the lumen? (answer: 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890" y="1291590"/>
            <a:ext cx="4686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7070" y="2106930"/>
            <a:ext cx="4686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10940" y="2293620"/>
            <a:ext cx="4686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4840" y="2724150"/>
            <a:ext cx="4686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7634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0560" y="4892040"/>
            <a:ext cx="725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body, what shape is this organ? (answer: A)</a:t>
            </a:r>
          </a:p>
          <a:p>
            <a:pPr marL="342900" indent="-342900">
              <a:buAutoNum type="alphaLcParenR"/>
            </a:pPr>
            <a:r>
              <a:rPr lang="en-US" dirty="0"/>
              <a:t>tubular, like a cylinder</a:t>
            </a:r>
          </a:p>
          <a:p>
            <a:pPr marL="342900" indent="-342900">
              <a:buAutoNum type="alphaLcParenR"/>
            </a:pPr>
            <a:r>
              <a:rPr lang="en-US" dirty="0"/>
              <a:t>spherical, like a ball</a:t>
            </a:r>
          </a:p>
          <a:p>
            <a:pPr marL="342900" indent="-342900">
              <a:buAutoNum type="alphaLcParenR"/>
            </a:pPr>
            <a:r>
              <a:rPr lang="en-US" dirty="0"/>
              <a:t>rectangular</a:t>
            </a:r>
          </a:p>
          <a:p>
            <a:pPr marL="342900" indent="-342900">
              <a:buAutoNum type="alphaLcParenR"/>
            </a:pPr>
            <a:r>
              <a:rPr lang="en-US" dirty="0"/>
              <a:t>cuboid</a:t>
            </a:r>
          </a:p>
        </p:txBody>
      </p:sp>
    </p:spTree>
    <p:extLst>
      <p:ext uri="{BB962C8B-B14F-4D97-AF65-F5344CB8AC3E}">
        <p14:creationId xmlns:p14="http://schemas.microsoft.com/office/powerpoint/2010/main" val="42949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348</Words>
  <Application>Microsoft Office PowerPoint</Application>
  <PresentationFormat>Widescreen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Photos and Questions re: the Trachea</vt:lpstr>
      <vt:lpstr>Trachea pictures (low, medium, higher power)</vt:lpstr>
      <vt:lpstr>PowerPoint Presentation</vt:lpstr>
      <vt:lpstr>PowerPoint Presentation</vt:lpstr>
      <vt:lpstr>PowerPoint Presentation</vt:lpstr>
      <vt:lpstr>Questions for the Trachea (3 photos)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Tracy Ediger</dc:creator>
  <cp:lastModifiedBy>DC DC</cp:lastModifiedBy>
  <cp:revision>7</cp:revision>
  <dcterms:created xsi:type="dcterms:W3CDTF">2016-09-08T19:40:17Z</dcterms:created>
  <dcterms:modified xsi:type="dcterms:W3CDTF">2016-09-08T23:52:05Z</dcterms:modified>
</cp:coreProperties>
</file>